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12.png" ContentType="image/png"/>
  <Override PartName="/ppt/media/image3.png" ContentType="image/png"/>
  <Override PartName="/ppt/media/image19.jpeg" ContentType="image/jpeg"/>
  <Override PartName="/ppt/media/image14.png" ContentType="image/png"/>
  <Override PartName="/ppt/media/image5.png" ContentType="image/png"/>
  <Override PartName="/ppt/media/image6.png" ContentType="image/png"/>
  <Override PartName="/ppt/media/image15.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3EE672-0481-4C81-903E-80F0729F3C39}" type="slidenum">
              <a:rPr b="0" lang="de-DE" sz="1800" spc="-1" strike="noStrike">
                <a:solidFill>
                  <a:srgbClr val="808080"/>
                </a:solidFill>
                <a:latin typeface="Arial Unicode MS"/>
                <a:ea typeface="DejaVu Sans"/>
              </a:rPr>
              <a:t>1</a:t>
            </a:fld>
            <a:endParaRPr b="0" lang="en-US" sz="1800" spc="-1" strike="noStrike">
              <a:solidFill>
                <a:srgbClr val="000000"/>
              </a:solidFill>
              <a:latin typeface="Arial"/>
            </a:endParaRPr>
          </a:p>
        </p:txBody>
      </p:sp>
      <p:sp>
        <p:nvSpPr>
          <p:cNvPr id="2" name="CustomShape 3"/>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3520" cy="563400"/>
          </a:xfrm>
          <a:prstGeom prst="rect">
            <a:avLst/>
          </a:prstGeom>
          <a:ln w="0">
            <a:noFill/>
          </a:ln>
        </p:spPr>
      </p:pic>
      <p:pic>
        <p:nvPicPr>
          <p:cNvPr id="4" name="Grafik 2" descr=""/>
          <p:cNvPicPr/>
          <p:nvPr/>
        </p:nvPicPr>
        <p:blipFill>
          <a:blip r:embed="rId3"/>
          <a:stretch/>
        </p:blipFill>
        <p:spPr>
          <a:xfrm>
            <a:off x="7430400" y="134640"/>
            <a:ext cx="3699360" cy="515520"/>
          </a:xfrm>
          <a:prstGeom prst="rect">
            <a:avLst/>
          </a:prstGeom>
          <a:ln w="0">
            <a:noFill/>
          </a:ln>
        </p:spPr>
      </p:pic>
      <p:sp>
        <p:nvSpPr>
          <p:cNvPr id="5" name="CustomShape 4"/>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3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a:t>
            </a:r>
            <a:r>
              <a:rPr b="0" lang="en-US" sz="4400" spc="-1" strike="noStrike">
                <a:solidFill>
                  <a:srgbClr val="000000"/>
                </a:solidFill>
                <a:latin typeface="Arial"/>
              </a:rPr>
              <a:t>ic</a:t>
            </a:r>
            <a:r>
              <a:rPr b="0" lang="en-US" sz="4400" spc="-1" strike="noStrike">
                <a:solidFill>
                  <a:srgbClr val="000000"/>
                </a:solidFill>
                <a:latin typeface="Arial"/>
              </a:rPr>
              <a:t>k </a:t>
            </a:r>
            <a:r>
              <a:rPr b="0" lang="en-US" sz="4400" spc="-1" strike="noStrike">
                <a:solidFill>
                  <a:srgbClr val="000000"/>
                </a:solidFill>
                <a:latin typeface="Arial"/>
              </a:rPr>
              <a:t>to </a:t>
            </a:r>
            <a:r>
              <a:rPr b="0" lang="en-US" sz="4400" spc="-1" strike="noStrike">
                <a:solidFill>
                  <a:srgbClr val="000000"/>
                </a:solidFill>
                <a:latin typeface="Arial"/>
              </a:rPr>
              <a:t>e</a:t>
            </a:r>
            <a:r>
              <a:rPr b="0" lang="en-US" sz="4400" spc="-1" strike="noStrike">
                <a:solidFill>
                  <a:srgbClr val="000000"/>
                </a:solidFill>
                <a:latin typeface="Arial"/>
              </a:rPr>
              <a:t>di</a:t>
            </a:r>
            <a:r>
              <a:rPr b="0" lang="en-US" sz="4400" spc="-1" strike="noStrike">
                <a:solidFill>
                  <a:srgbClr val="000000"/>
                </a:solidFill>
                <a:latin typeface="Arial"/>
              </a:rPr>
              <a:t>t </a:t>
            </a:r>
            <a:r>
              <a:rPr b="0" lang="en-US" sz="4400" spc="-1" strike="noStrike">
                <a:solidFill>
                  <a:srgbClr val="000000"/>
                </a:solidFill>
                <a:latin typeface="Arial"/>
              </a:rPr>
              <a:t>th</a:t>
            </a:r>
            <a:r>
              <a:rPr b="0" lang="en-US" sz="4400" spc="-1" strike="noStrike">
                <a:solidFill>
                  <a:srgbClr val="000000"/>
                </a:solidFill>
                <a:latin typeface="Arial"/>
              </a:rPr>
              <a:t>e </a:t>
            </a:r>
            <a:r>
              <a:rPr b="0" lang="en-US" sz="4400" spc="-1" strike="noStrike">
                <a:solidFill>
                  <a:srgbClr val="000000"/>
                </a:solidFill>
                <a:latin typeface="Arial"/>
              </a:rPr>
              <a:t>titl</a:t>
            </a:r>
            <a:r>
              <a:rPr b="0" lang="en-US" sz="4400" spc="-1" strike="noStrike">
                <a:solidFill>
                  <a:srgbClr val="000000"/>
                </a:solidFill>
                <a:latin typeface="Arial"/>
              </a:rPr>
              <a:t>e </a:t>
            </a:r>
            <a:r>
              <a:rPr b="0" lang="en-US" sz="4400" spc="-1" strike="noStrike">
                <a:solidFill>
                  <a:srgbClr val="000000"/>
                </a:solidFill>
                <a:latin typeface="Arial"/>
              </a:rPr>
              <a:t>te</a:t>
            </a:r>
            <a:r>
              <a:rPr b="0" lang="en-US" sz="4400" spc="-1" strike="noStrike">
                <a:solidFill>
                  <a:srgbClr val="000000"/>
                </a:solidFill>
                <a:latin typeface="Arial"/>
              </a:rPr>
              <a:t>xt </a:t>
            </a:r>
            <a:r>
              <a:rPr b="0" lang="en-US" sz="4400" spc="-1" strike="noStrike">
                <a:solidFill>
                  <a:srgbClr val="000000"/>
                </a:solidFill>
                <a:latin typeface="Arial"/>
              </a:rPr>
              <a:t>fo</a:t>
            </a:r>
            <a:r>
              <a:rPr b="0" lang="en-US" sz="4400" spc="-1" strike="noStrike">
                <a:solidFill>
                  <a:srgbClr val="000000"/>
                </a:solidFill>
                <a:latin typeface="Arial"/>
              </a:rPr>
              <a:t>r</a:t>
            </a:r>
            <a:r>
              <a:rPr b="0" lang="en-US" sz="4400" spc="-1" strike="noStrike">
                <a:solidFill>
                  <a:srgbClr val="000000"/>
                </a:solidFill>
                <a:latin typeface="Arial"/>
              </a:rPr>
              <a:t>m</a:t>
            </a:r>
            <a:r>
              <a:rPr b="0" lang="en-US" sz="4400" spc="-1" strike="noStrike">
                <a:solidFill>
                  <a:srgbClr val="000000"/>
                </a:solidFill>
                <a:latin typeface="Arial"/>
              </a:rPr>
              <a:t>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 name="CustomShape 2"/>
          <p:cNvSpPr/>
          <p:nvPr/>
        </p:nvSpPr>
        <p:spPr>
          <a:xfrm>
            <a:off x="11438640" y="6453360"/>
            <a:ext cx="752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F29989-0F56-4E5A-8553-30CE8BEA3F7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2320" cy="355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6320" cy="556200"/>
          </a:xfrm>
          <a:prstGeom prst="rect">
            <a:avLst/>
          </a:prstGeom>
          <a:ln w="0">
            <a:noFill/>
          </a:ln>
        </p:spPr>
      </p:pic>
      <p:pic>
        <p:nvPicPr>
          <p:cNvPr id="14" name="Grafik 2" descr=""/>
          <p:cNvPicPr/>
          <p:nvPr/>
        </p:nvPicPr>
        <p:blipFill>
          <a:blip r:embed="rId3"/>
          <a:stretch/>
        </p:blipFill>
        <p:spPr>
          <a:xfrm>
            <a:off x="7430400" y="134640"/>
            <a:ext cx="3692160" cy="508320"/>
          </a:xfrm>
          <a:prstGeom prst="rect">
            <a:avLst/>
          </a:prstGeom>
          <a:ln w="0">
            <a:noFill/>
          </a:ln>
        </p:spPr>
      </p:pic>
      <p:sp>
        <p:nvSpPr>
          <p:cNvPr id="15" name="CustomShape 4"/>
          <p:cNvSpPr/>
          <p:nvPr/>
        </p:nvSpPr>
        <p:spPr>
          <a:xfrm>
            <a:off x="11444760" y="0"/>
            <a:ext cx="735480" cy="68443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 name="CustomShape 5"/>
          <p:cNvSpPr/>
          <p:nvPr/>
        </p:nvSpPr>
        <p:spPr>
          <a:xfrm>
            <a:off x="11438640" y="6453360"/>
            <a:ext cx="7524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F09F4B1-47A0-4905-B41E-68DA6C073A1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7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4E54B3-01D3-4243-8CBC-BB370B92F31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0640" cy="560520"/>
          </a:xfrm>
          <a:prstGeom prst="rect">
            <a:avLst/>
          </a:prstGeom>
          <a:ln w="0">
            <a:noFill/>
          </a:ln>
        </p:spPr>
      </p:pic>
      <p:pic>
        <p:nvPicPr>
          <p:cNvPr id="24" name="Grafik 2" descr=""/>
          <p:cNvPicPr/>
          <p:nvPr/>
        </p:nvPicPr>
        <p:blipFill>
          <a:blip r:embed="rId3"/>
          <a:stretch/>
        </p:blipFill>
        <p:spPr>
          <a:xfrm>
            <a:off x="7430400" y="134640"/>
            <a:ext cx="3696480" cy="512640"/>
          </a:xfrm>
          <a:prstGeom prst="rect">
            <a:avLst/>
          </a:prstGeom>
          <a:ln w="0">
            <a:noFill/>
          </a:ln>
        </p:spPr>
      </p:pic>
      <p:sp>
        <p:nvSpPr>
          <p:cNvPr id="2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968367-E3FD-43AA-BBB7-FA4C05BFAD5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5920" cy="6854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31" name="CustomShape 2"/>
          <p:cNvSpPr/>
          <p:nvPr/>
        </p:nvSpPr>
        <p:spPr>
          <a:xfrm>
            <a:off x="11438640" y="6453360"/>
            <a:ext cx="7628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7BE27FB-D7A2-461A-A400-465C76484698}"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1276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6760" cy="566640"/>
          </a:xfrm>
          <a:prstGeom prst="rect">
            <a:avLst/>
          </a:prstGeom>
          <a:ln w="0">
            <a:noFill/>
          </a:ln>
        </p:spPr>
      </p:pic>
      <p:pic>
        <p:nvPicPr>
          <p:cNvPr id="34" name="Grafik 2" descr=""/>
          <p:cNvPicPr/>
          <p:nvPr/>
        </p:nvPicPr>
        <p:blipFill>
          <a:blip r:embed="rId3"/>
          <a:stretch/>
        </p:blipFill>
        <p:spPr>
          <a:xfrm>
            <a:off x="7430400" y="134640"/>
            <a:ext cx="3702600" cy="518760"/>
          </a:xfrm>
          <a:prstGeom prst="rect">
            <a:avLst/>
          </a:prstGeom>
          <a:ln w="0">
            <a:noFill/>
          </a:ln>
        </p:spPr>
      </p:pic>
      <p:sp>
        <p:nvSpPr>
          <p:cNvPr id="35" name="CustomShape 4"/>
          <p:cNvSpPr/>
          <p:nvPr/>
        </p:nvSpPr>
        <p:spPr>
          <a:xfrm>
            <a:off x="912240" y="1268280"/>
            <a:ext cx="921276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36" name="CustomShape 5"/>
          <p:cNvSpPr/>
          <p:nvPr/>
        </p:nvSpPr>
        <p:spPr>
          <a:xfrm>
            <a:off x="11444760" y="0"/>
            <a:ext cx="745920" cy="6854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37" name="CustomShape 55"/>
          <p:cNvSpPr/>
          <p:nvPr/>
        </p:nvSpPr>
        <p:spPr>
          <a:xfrm>
            <a:off x="0" y="6642720"/>
            <a:ext cx="12167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2"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F24E27-976C-4E3D-9AF9-64173994315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4" name="Picture 19" descr="Logo_TUC_de_RGB"/>
          <p:cNvPicPr/>
          <p:nvPr/>
        </p:nvPicPr>
        <p:blipFill>
          <a:blip r:embed="rId2"/>
          <a:stretch/>
        </p:blipFill>
        <p:spPr>
          <a:xfrm>
            <a:off x="0" y="0"/>
            <a:ext cx="3048840" cy="558720"/>
          </a:xfrm>
          <a:prstGeom prst="rect">
            <a:avLst/>
          </a:prstGeom>
          <a:ln w="0">
            <a:noFill/>
          </a:ln>
        </p:spPr>
      </p:pic>
      <p:pic>
        <p:nvPicPr>
          <p:cNvPr id="45" name="Grafik 2" descr=""/>
          <p:cNvPicPr/>
          <p:nvPr/>
        </p:nvPicPr>
        <p:blipFill>
          <a:blip r:embed="rId3"/>
          <a:stretch/>
        </p:blipFill>
        <p:spPr>
          <a:xfrm>
            <a:off x="7430400" y="134640"/>
            <a:ext cx="3694680" cy="510840"/>
          </a:xfrm>
          <a:prstGeom prst="rect">
            <a:avLst/>
          </a:prstGeom>
          <a:ln w="0">
            <a:noFill/>
          </a:ln>
        </p:spPr>
      </p:pic>
      <p:sp>
        <p:nvSpPr>
          <p:cNvPr id="46"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E9A3779-5F59-4E0C-BAE1-DE2E051A116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 name="CustomShape 6"/>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5963C69-FE9B-4B91-A0C5-B4BD1D5324B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 name="CustomShape 3"/>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4" name="Picture 19" descr="Logo_TUC_de_RGB"/>
          <p:cNvPicPr/>
          <p:nvPr/>
        </p:nvPicPr>
        <p:blipFill>
          <a:blip r:embed="rId2"/>
          <a:stretch/>
        </p:blipFill>
        <p:spPr>
          <a:xfrm>
            <a:off x="0" y="0"/>
            <a:ext cx="3053520" cy="563400"/>
          </a:xfrm>
          <a:prstGeom prst="rect">
            <a:avLst/>
          </a:prstGeom>
          <a:ln w="0">
            <a:noFill/>
          </a:ln>
        </p:spPr>
      </p:pic>
      <p:pic>
        <p:nvPicPr>
          <p:cNvPr id="55" name="Grafik 2" descr=""/>
          <p:cNvPicPr/>
          <p:nvPr/>
        </p:nvPicPr>
        <p:blipFill>
          <a:blip r:embed="rId3"/>
          <a:stretch/>
        </p:blipFill>
        <p:spPr>
          <a:xfrm>
            <a:off x="7430400" y="134640"/>
            <a:ext cx="3699360" cy="515520"/>
          </a:xfrm>
          <a:prstGeom prst="rect">
            <a:avLst/>
          </a:prstGeom>
          <a:ln w="0">
            <a:noFill/>
          </a:ln>
        </p:spPr>
      </p:pic>
      <p:sp>
        <p:nvSpPr>
          <p:cNvPr id="56"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452F57B-FE33-4CB2-AD02-83ECE07AE3E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8" name="CustomShape 6"/>
          <p:cNvSpPr/>
          <p:nvPr/>
        </p:nvSpPr>
        <p:spPr>
          <a:xfrm>
            <a:off x="0" y="6642720"/>
            <a:ext cx="12183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2"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5115267-3673-4F48-B898-861D1F008AE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3" name="CustomShape 3"/>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4" name="Picture 19" descr="Logo_TUC_de_RGB"/>
          <p:cNvPicPr/>
          <p:nvPr/>
        </p:nvPicPr>
        <p:blipFill>
          <a:blip r:embed="rId2"/>
          <a:stretch/>
        </p:blipFill>
        <p:spPr>
          <a:xfrm>
            <a:off x="0" y="0"/>
            <a:ext cx="3053520" cy="563400"/>
          </a:xfrm>
          <a:prstGeom prst="rect">
            <a:avLst/>
          </a:prstGeom>
          <a:ln w="0">
            <a:noFill/>
          </a:ln>
        </p:spPr>
      </p:pic>
      <p:pic>
        <p:nvPicPr>
          <p:cNvPr id="65" name="Grafik 2" descr=""/>
          <p:cNvPicPr/>
          <p:nvPr/>
        </p:nvPicPr>
        <p:blipFill>
          <a:blip r:embed="rId3"/>
          <a:stretch/>
        </p:blipFill>
        <p:spPr>
          <a:xfrm>
            <a:off x="7430400" y="134640"/>
            <a:ext cx="3699360" cy="515520"/>
          </a:xfrm>
          <a:prstGeom prst="rect">
            <a:avLst/>
          </a:prstGeom>
          <a:ln w="0">
            <a:noFill/>
          </a:ln>
        </p:spPr>
      </p:pic>
      <p:sp>
        <p:nvSpPr>
          <p:cNvPr id="66"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7"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730E5D-7352-4CAC-B378-978183F3970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8" name="CustomShape 6"/>
          <p:cNvSpPr/>
          <p:nvPr/>
        </p:nvSpPr>
        <p:spPr>
          <a:xfrm>
            <a:off x="0" y="6642720"/>
            <a:ext cx="12183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3D014DA-8A95-4928-886D-943F4732376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3" name="CustomShape 3"/>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4" name="Picture 19" descr="Logo_TUC_de_RGB"/>
          <p:cNvPicPr/>
          <p:nvPr/>
        </p:nvPicPr>
        <p:blipFill>
          <a:blip r:embed="rId2"/>
          <a:stretch/>
        </p:blipFill>
        <p:spPr>
          <a:xfrm>
            <a:off x="0" y="0"/>
            <a:ext cx="3053520" cy="563400"/>
          </a:xfrm>
          <a:prstGeom prst="rect">
            <a:avLst/>
          </a:prstGeom>
          <a:ln w="0">
            <a:noFill/>
          </a:ln>
        </p:spPr>
      </p:pic>
      <p:pic>
        <p:nvPicPr>
          <p:cNvPr id="75" name="Grafik 2" descr=""/>
          <p:cNvPicPr/>
          <p:nvPr/>
        </p:nvPicPr>
        <p:blipFill>
          <a:blip r:embed="rId3"/>
          <a:stretch/>
        </p:blipFill>
        <p:spPr>
          <a:xfrm>
            <a:off x="7430400" y="134640"/>
            <a:ext cx="3699360" cy="515520"/>
          </a:xfrm>
          <a:prstGeom prst="rect">
            <a:avLst/>
          </a:prstGeom>
          <a:ln w="0">
            <a:noFill/>
          </a:ln>
        </p:spPr>
      </p:pic>
      <p:sp>
        <p:nvSpPr>
          <p:cNvPr id="76"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7"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6606BA5-4F29-40DD-99A7-0079DBDF4CD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8" name="CustomShape 6"/>
          <p:cNvSpPr/>
          <p:nvPr/>
        </p:nvSpPr>
        <p:spPr>
          <a:xfrm>
            <a:off x="0" y="6642720"/>
            <a:ext cx="12183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
</Relationships>
</file>

<file path=ppt/slides/_rels/slide4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slideLayout" Target="../slideLayouts/slideLayout6.xml"/>
</Relationships>
</file>

<file path=ppt/slides/_rels/slide7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xml"/>
</Relationships>
</file>

<file path=ppt/slides/_rels/slide7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76.xml.rels><?xml version="1.0" encoding="UTF-8"?>
<Relationships xmlns="http://schemas.openxmlformats.org/package/2006/relationships"><Relationship Id="rId1" Type="http://schemas.openxmlformats.org/officeDocument/2006/relationships/hyperlink" Target="https://d-nb.info/1202604986/34" TargetMode="External"/><Relationship Id="rId2"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527400" y="1412640"/>
            <a:ext cx="10362600" cy="1149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82" name="CustomShape 2"/>
          <p:cNvSpPr/>
          <p:nvPr/>
        </p:nvSpPr>
        <p:spPr>
          <a:xfrm>
            <a:off x="527400" y="2852640"/>
            <a:ext cx="10362600" cy="2369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18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Lecture 12: The Machine-to-Everything (M2X) Economy  </a:t>
            </a: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 A step towards the Circular Economy 2.0?</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 to Sharing Economy</a:t>
            </a:r>
            <a:endParaRPr b="0" lang="en-US" sz="2400" spc="-1" strike="noStrike">
              <a:solidFill>
                <a:srgbClr val="000000"/>
              </a:solidFill>
              <a:latin typeface="Arial"/>
            </a:endParaRPr>
          </a:p>
        </p:txBody>
      </p:sp>
      <p:sp>
        <p:nvSpPr>
          <p:cNvPr id="113" name="CustomShape 2"/>
          <p:cNvSpPr/>
          <p:nvPr/>
        </p:nvSpPr>
        <p:spPr>
          <a:xfrm>
            <a:off x="263520" y="6411600"/>
            <a:ext cx="6467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Walter R. Stahel (2019) – The Circular Economy: A User’s Guide.</a:t>
            </a:r>
            <a:endParaRPr b="0" lang="en-US" sz="900" spc="-1" strike="noStrike">
              <a:solidFill>
                <a:srgbClr val="000000"/>
              </a:solidFill>
              <a:latin typeface="Arial"/>
            </a:endParaRPr>
          </a:p>
        </p:txBody>
      </p:sp>
      <p:pic>
        <p:nvPicPr>
          <p:cNvPr id="114" name="" descr=""/>
          <p:cNvPicPr/>
          <p:nvPr/>
        </p:nvPicPr>
        <p:blipFill>
          <a:blip r:embed="rId1"/>
          <a:stretch/>
        </p:blipFill>
        <p:spPr>
          <a:xfrm>
            <a:off x="566640" y="2167200"/>
            <a:ext cx="10627200" cy="2997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a:t>
            </a:r>
            <a:endParaRPr b="0" lang="en-US" sz="3000" spc="-1" strike="noStrike">
              <a:solidFill>
                <a:srgbClr val="000000"/>
              </a:solidFill>
              <a:latin typeface="Arial"/>
            </a:endParaRPr>
          </a:p>
        </p:txBody>
      </p:sp>
      <p:sp>
        <p:nvSpPr>
          <p:cNvPr id="116"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Machine-to-Human (M2H)</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118" name="CustomShape 2"/>
          <p:cNvSpPr/>
          <p:nvPr/>
        </p:nvSpPr>
        <p:spPr>
          <a:xfrm>
            <a:off x="263520" y="6415200"/>
            <a:ext cx="7250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
        <p:nvSpPr>
          <p:cNvPr id="119" name="CustomShape 3"/>
          <p:cNvSpPr/>
          <p:nvPr/>
        </p:nvSpPr>
        <p:spPr>
          <a:xfrm>
            <a:off x="335520" y="1268640"/>
            <a:ext cx="559404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20" name="" descr=""/>
          <p:cNvPicPr/>
          <p:nvPr/>
        </p:nvPicPr>
        <p:blipFill>
          <a:blip r:embed="rId1"/>
          <a:stretch/>
        </p:blipFill>
        <p:spPr>
          <a:xfrm>
            <a:off x="5943960" y="2103480"/>
            <a:ext cx="4562280" cy="3647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Machine-to-Machine (M2M)</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22" name="CustomShape 2"/>
          <p:cNvSpPr/>
          <p:nvPr/>
        </p:nvSpPr>
        <p:spPr>
          <a:xfrm>
            <a:off x="348120" y="1268280"/>
            <a:ext cx="559404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23" name="" descr=""/>
          <p:cNvPicPr/>
          <p:nvPr/>
        </p:nvPicPr>
        <p:blipFill>
          <a:blip r:embed="rId1"/>
          <a:stretch/>
        </p:blipFill>
        <p:spPr>
          <a:xfrm>
            <a:off x="5943960" y="2103480"/>
            <a:ext cx="4562280" cy="3647880"/>
          </a:xfrm>
          <a:prstGeom prst="rect">
            <a:avLst/>
          </a:prstGeom>
          <a:ln w="0">
            <a:noFill/>
          </a:ln>
        </p:spPr>
      </p:pic>
      <p:sp>
        <p:nvSpPr>
          <p:cNvPr id="124" name="CustomShape 3"/>
          <p:cNvSpPr/>
          <p:nvPr/>
        </p:nvSpPr>
        <p:spPr>
          <a:xfrm>
            <a:off x="263520" y="6415200"/>
            <a:ext cx="7250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Machine-to-Infrastructure (M2I)</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126" name="CustomShape 2"/>
          <p:cNvSpPr/>
          <p:nvPr/>
        </p:nvSpPr>
        <p:spPr>
          <a:xfrm>
            <a:off x="348120" y="1268280"/>
            <a:ext cx="559404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Smart parking, electric vehicle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27" name="" descr=""/>
          <p:cNvPicPr/>
          <p:nvPr/>
        </p:nvPicPr>
        <p:blipFill>
          <a:blip r:embed="rId1"/>
          <a:stretch/>
        </p:blipFill>
        <p:spPr>
          <a:xfrm>
            <a:off x="6663960" y="2103480"/>
            <a:ext cx="3647880" cy="3647880"/>
          </a:xfrm>
          <a:prstGeom prst="rect">
            <a:avLst/>
          </a:prstGeom>
          <a:ln w="0">
            <a:noFill/>
          </a:ln>
        </p:spPr>
      </p:pic>
      <p:sp>
        <p:nvSpPr>
          <p:cNvPr id="128" name="CustomShape 3"/>
          <p:cNvSpPr/>
          <p:nvPr/>
        </p:nvSpPr>
        <p:spPr>
          <a:xfrm>
            <a:off x="263520" y="6415200"/>
            <a:ext cx="7250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a:t>
            </a:r>
            <a:endParaRPr b="0" lang="en-US" sz="2400" spc="-1" strike="noStrike">
              <a:solidFill>
                <a:srgbClr val="000000"/>
              </a:solidFill>
              <a:latin typeface="Arial"/>
            </a:endParaRPr>
          </a:p>
        </p:txBody>
      </p:sp>
      <p:pic>
        <p:nvPicPr>
          <p:cNvPr id="130" name="" descr=""/>
          <p:cNvPicPr/>
          <p:nvPr/>
        </p:nvPicPr>
        <p:blipFill>
          <a:blip r:embed="rId1"/>
          <a:stretch/>
        </p:blipFill>
        <p:spPr>
          <a:xfrm>
            <a:off x="1773720" y="1600200"/>
            <a:ext cx="7595280" cy="4665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MOBI Grand Challenge 2019 – Chorus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2" name="CustomShape 2"/>
          <p:cNvSpPr/>
          <p:nvPr/>
        </p:nvSpPr>
        <p:spPr>
          <a:xfrm>
            <a:off x="263520" y="6411600"/>
            <a:ext cx="7250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https://chorus.mobi</a:t>
            </a:r>
            <a:endParaRPr b="0" lang="en-US" sz="900" spc="-1" strike="noStrike">
              <a:solidFill>
                <a:srgbClr val="000000"/>
              </a:solidFill>
              <a:latin typeface="Arial"/>
            </a:endParaRPr>
          </a:p>
        </p:txBody>
      </p:sp>
      <p:sp>
        <p:nvSpPr>
          <p:cNvPr id="133" name="CustomShape 3"/>
          <p:cNvSpPr/>
          <p:nvPr/>
        </p:nvSpPr>
        <p:spPr>
          <a:xfrm>
            <a:off x="2603880" y="2853000"/>
            <a:ext cx="6104520" cy="173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The M2X Economy</a:t>
            </a:r>
            <a:endParaRPr b="0" lang="en-US" sz="3000" spc="-1" strike="noStrike">
              <a:solidFill>
                <a:srgbClr val="000000"/>
              </a:solidFill>
              <a:latin typeface="Arial"/>
            </a:endParaRPr>
          </a:p>
        </p:txBody>
      </p:sp>
      <p:sp>
        <p:nvSpPr>
          <p:cNvPr id="135"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415440" y="1536480"/>
            <a:ext cx="11355120" cy="454932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137" name="CustomShape 2"/>
          <p:cNvSpPr/>
          <p:nvPr/>
        </p:nvSpPr>
        <p:spPr>
          <a:xfrm>
            <a:off x="3598920" y="1952640"/>
            <a:ext cx="4988520" cy="2854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8" name="CustomShape 3"/>
          <p:cNvSpPr/>
          <p:nvPr/>
        </p:nvSpPr>
        <p:spPr>
          <a:xfrm>
            <a:off x="510120" y="6291000"/>
            <a:ext cx="1076760" cy="3020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9" name="CustomShape 4"/>
          <p:cNvSpPr/>
          <p:nvPr/>
        </p:nvSpPr>
        <p:spPr>
          <a:xfrm>
            <a:off x="11296800" y="6217560"/>
            <a:ext cx="725400" cy="51840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CE89168C-3389-4B49-B467-FF4A7E448A68}"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40" name="CustomShape 5"/>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415440" y="1536480"/>
            <a:ext cx="11355120" cy="454932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a:p>
            <a:pPr marL="118440">
              <a:lnSpc>
                <a:spcPct val="100000"/>
              </a:lnSpc>
              <a:spcAft>
                <a:spcPts val="533"/>
              </a:spcAft>
              <a:tabLst>
                <a:tab algn="l" pos="0"/>
              </a:tabLst>
            </a:pPr>
            <a:r>
              <a:rPr b="1" lang="en-US" sz="2150" spc="-1" strike="noStrike">
                <a:solidFill>
                  <a:srgbClr val="000000"/>
                </a:solidFill>
                <a:latin typeface="DejaVu Sans"/>
                <a:ea typeface="DejaVu Sans"/>
              </a:rPr>
              <a:t>M2X Economy </a:t>
            </a:r>
            <a:r>
              <a:rPr b="0" lang="en-US"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p:txBody>
      </p:sp>
      <p:sp>
        <p:nvSpPr>
          <p:cNvPr id="142" name="CustomShape 2"/>
          <p:cNvSpPr/>
          <p:nvPr/>
        </p:nvSpPr>
        <p:spPr>
          <a:xfrm>
            <a:off x="3598920" y="1952640"/>
            <a:ext cx="4988520" cy="2854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3" name="CustomShape 3"/>
          <p:cNvSpPr/>
          <p:nvPr/>
        </p:nvSpPr>
        <p:spPr>
          <a:xfrm>
            <a:off x="510120" y="6291000"/>
            <a:ext cx="1076760" cy="3020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4" name="CustomShape 4"/>
          <p:cNvSpPr/>
          <p:nvPr/>
        </p:nvSpPr>
        <p:spPr>
          <a:xfrm>
            <a:off x="11296800" y="6217560"/>
            <a:ext cx="725400" cy="51840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9CBFF007-FA5F-4C30-B33F-C7939EF5E50B}"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45" name="CustomShape 5"/>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84"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interactions, transactions, collaborations and business enactments among humans, autonomous and cooperative smart devices,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globally-available, heterogeneous socio-technical e-governance systems with loosely coupled, P2P-resembling network structures and is characterized by its dynamic, continuously changing, interoperable, open and distributed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148" name="CustomShape 3"/>
          <p:cNvSpPr/>
          <p:nvPr/>
        </p:nvSpPr>
        <p:spPr>
          <a:xfrm>
            <a:off x="335520" y="2286000"/>
            <a:ext cx="10821960" cy="3015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9" name="CustomShape 4"/>
          <p:cNvSpPr/>
          <p:nvPr/>
        </p:nvSpPr>
        <p:spPr>
          <a:xfrm>
            <a:off x="263520" y="6411600"/>
            <a:ext cx="1024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5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a:t>
            </a:r>
            <a:r>
              <a:rPr b="1" i="1" lang="en-US" sz="1800" spc="-1" strike="noStrike">
                <a:solidFill>
                  <a:srgbClr val="000000"/>
                </a:solidFill>
                <a:latin typeface="DejaVu Sans"/>
                <a:ea typeface="DejaVu Sans"/>
              </a:rPr>
              <a:t>interactions, transactions, collaborations and business enactments</a:t>
            </a:r>
            <a:r>
              <a:rPr b="0" i="1" lang="en-US" sz="1800" spc="-1" strike="noStrike">
                <a:solidFill>
                  <a:srgbClr val="000000"/>
                </a:solidFill>
                <a:latin typeface="DejaVu Sans"/>
                <a:ea typeface="DejaVu Sans"/>
              </a:rPr>
              <a:t> among </a:t>
            </a:r>
            <a:r>
              <a:rPr b="0" i="1" lang="en-US" sz="1800" spc="-1" strike="noStrike" u="sng">
                <a:solidFill>
                  <a:srgbClr val="000000"/>
                </a:solidFill>
                <a:uFillTx/>
                <a:latin typeface="DejaVu Sans"/>
                <a:ea typeface="DejaVu Sans"/>
              </a:rPr>
              <a:t>humans, autonomous and cooperative smart devices,</a:t>
            </a:r>
            <a:r>
              <a:rPr b="0" i="1" lang="en-US" sz="1800" spc="-1" strike="noStrike">
                <a:solidFill>
                  <a:srgbClr val="000000"/>
                </a:solidFill>
                <a:latin typeface="DejaVu Sans"/>
                <a:ea typeface="DejaVu Sans"/>
              </a:rPr>
              <a:t>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a:t>
            </a:r>
            <a:r>
              <a:rPr b="1" i="1" lang="en-US" sz="1800" spc="-1" strike="noStrike">
                <a:solidFill>
                  <a:srgbClr val="000000"/>
                </a:solidFill>
                <a:latin typeface="DejaVu Sans"/>
                <a:ea typeface="DejaVu Sans"/>
              </a:rPr>
              <a:t>globally-available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heterogeneous</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socio-technical e-governance systems</a:t>
            </a:r>
            <a:r>
              <a:rPr b="0" i="1" lang="en-US" sz="1800" spc="-1" strike="noStrike">
                <a:solidFill>
                  <a:srgbClr val="000000"/>
                </a:solidFill>
                <a:latin typeface="DejaVu Sans"/>
                <a:ea typeface="DejaVu Sans"/>
              </a:rPr>
              <a:t> with loosely coupled, P2P-resembling network structures and is characterized by its dynamic, continuously changing, </a:t>
            </a:r>
            <a:r>
              <a:rPr b="1" i="1" lang="en-US" sz="1800" spc="-1" strike="noStrike">
                <a:solidFill>
                  <a:srgbClr val="000000"/>
                </a:solidFill>
                <a:latin typeface="DejaVu Sans"/>
                <a:ea typeface="DejaVu Sans"/>
              </a:rPr>
              <a:t>interoperable, open and distributed</a:t>
            </a:r>
            <a:r>
              <a:rPr b="0" i="1" lang="en-US" sz="1800" spc="-1" strike="noStrike">
                <a:solidFill>
                  <a:srgbClr val="000000"/>
                </a:solidFill>
                <a:latin typeface="DejaVu Sans"/>
                <a:ea typeface="DejaVu Sans"/>
              </a:rPr>
              <a:t>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152" name="CustomShape 3"/>
          <p:cNvSpPr/>
          <p:nvPr/>
        </p:nvSpPr>
        <p:spPr>
          <a:xfrm>
            <a:off x="335520" y="2286000"/>
            <a:ext cx="10821960" cy="3015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3" name="CustomShape 4"/>
          <p:cNvSpPr/>
          <p:nvPr/>
        </p:nvSpPr>
        <p:spPr>
          <a:xfrm>
            <a:off x="263520" y="6411600"/>
            <a:ext cx="102495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155" name="CustomShape 2"/>
          <p:cNvSpPr/>
          <p:nvPr/>
        </p:nvSpPr>
        <p:spPr>
          <a:xfrm>
            <a:off x="2106000" y="2168280"/>
            <a:ext cx="1754280" cy="165636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156" name="CustomShape 3"/>
          <p:cNvSpPr/>
          <p:nvPr/>
        </p:nvSpPr>
        <p:spPr>
          <a:xfrm>
            <a:off x="2784240" y="3292920"/>
            <a:ext cx="1754280" cy="165636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157" name="CustomShape 4"/>
          <p:cNvSpPr/>
          <p:nvPr/>
        </p:nvSpPr>
        <p:spPr>
          <a:xfrm>
            <a:off x="1432440" y="3292920"/>
            <a:ext cx="1754280" cy="165636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159" name="CustomShape 2"/>
          <p:cNvSpPr/>
          <p:nvPr/>
        </p:nvSpPr>
        <p:spPr>
          <a:xfrm>
            <a:off x="2106000" y="2168280"/>
            <a:ext cx="1754280" cy="165636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160" name="CustomShape 3"/>
          <p:cNvSpPr/>
          <p:nvPr/>
        </p:nvSpPr>
        <p:spPr>
          <a:xfrm>
            <a:off x="2784240" y="3292920"/>
            <a:ext cx="1754280" cy="165636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161" name="CustomShape 4"/>
          <p:cNvSpPr/>
          <p:nvPr/>
        </p:nvSpPr>
        <p:spPr>
          <a:xfrm>
            <a:off x="1432440" y="3292920"/>
            <a:ext cx="1754280" cy="165636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pic>
        <p:nvPicPr>
          <p:cNvPr id="162" name="Grafik 19" descr=""/>
          <p:cNvPicPr/>
          <p:nvPr/>
        </p:nvPicPr>
        <p:blipFill>
          <a:blip r:embed="rId1"/>
          <a:stretch/>
        </p:blipFill>
        <p:spPr>
          <a:xfrm>
            <a:off x="6447240" y="2356200"/>
            <a:ext cx="2908800" cy="2908800"/>
          </a:xfrm>
          <a:prstGeom prst="rect">
            <a:avLst/>
          </a:prstGeom>
          <a:ln w="0">
            <a:noFill/>
          </a:ln>
        </p:spPr>
      </p:pic>
      <p:sp>
        <p:nvSpPr>
          <p:cNvPr id="163" name="Line 5"/>
          <p:cNvSpPr/>
          <p:nvPr/>
        </p:nvSpPr>
        <p:spPr>
          <a:xfrm flipH="1" flipV="1">
            <a:off x="7904160" y="2070360"/>
            <a:ext cx="10440" cy="173772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64" name="Line 6"/>
          <p:cNvSpPr/>
          <p:nvPr/>
        </p:nvSpPr>
        <p:spPr>
          <a:xfrm flipV="1">
            <a:off x="8384400" y="2560320"/>
            <a:ext cx="1063440" cy="95940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65" name="Line 7"/>
          <p:cNvSpPr/>
          <p:nvPr/>
        </p:nvSpPr>
        <p:spPr>
          <a:xfrm>
            <a:off x="7914600" y="5178240"/>
            <a:ext cx="3240" cy="28764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66" name="CustomShape 8"/>
          <p:cNvSpPr/>
          <p:nvPr/>
        </p:nvSpPr>
        <p:spPr>
          <a:xfrm>
            <a:off x="6506640" y="1791000"/>
            <a:ext cx="28173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Wireless Sensor Networks</a:t>
            </a:r>
            <a:endParaRPr b="0" lang="en-US" sz="1600" spc="-1" strike="noStrike">
              <a:solidFill>
                <a:srgbClr val="000000"/>
              </a:solidFill>
              <a:latin typeface="Arial"/>
            </a:endParaRPr>
          </a:p>
        </p:txBody>
      </p:sp>
      <p:sp>
        <p:nvSpPr>
          <p:cNvPr id="167" name="CustomShape 9"/>
          <p:cNvSpPr/>
          <p:nvPr/>
        </p:nvSpPr>
        <p:spPr>
          <a:xfrm>
            <a:off x="7209000" y="5423040"/>
            <a:ext cx="140580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Industry 4.0</a:t>
            </a:r>
            <a:endParaRPr b="0" lang="en-US" sz="1600" spc="-1" strike="noStrike">
              <a:solidFill>
                <a:srgbClr val="000000"/>
              </a:solidFill>
              <a:latin typeface="Arial"/>
            </a:endParaRPr>
          </a:p>
        </p:txBody>
      </p:sp>
      <p:sp>
        <p:nvSpPr>
          <p:cNvPr id="168" name="CustomShape 10"/>
          <p:cNvSpPr/>
          <p:nvPr/>
        </p:nvSpPr>
        <p:spPr>
          <a:xfrm>
            <a:off x="8430120" y="2221920"/>
            <a:ext cx="202932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Internet of Things</a:t>
            </a:r>
            <a:endParaRPr b="0" lang="en-US" sz="1600" spc="-1" strike="noStrike">
              <a:solidFill>
                <a:srgbClr val="000000"/>
              </a:solidFill>
              <a:latin typeface="Arial"/>
            </a:endParaRPr>
          </a:p>
        </p:txBody>
      </p:sp>
      <p:sp>
        <p:nvSpPr>
          <p:cNvPr id="169" name="CustomShape 11"/>
          <p:cNvSpPr/>
          <p:nvPr/>
        </p:nvSpPr>
        <p:spPr>
          <a:xfrm>
            <a:off x="9665280" y="3366000"/>
            <a:ext cx="108864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Cyber Physical Systems</a:t>
            </a:r>
            <a:endParaRPr b="0" lang="en-US" sz="1600" spc="-1" strike="noStrike">
              <a:solidFill>
                <a:srgbClr val="000000"/>
              </a:solidFill>
              <a:latin typeface="Arial"/>
            </a:endParaRPr>
          </a:p>
        </p:txBody>
      </p:sp>
      <p:sp>
        <p:nvSpPr>
          <p:cNvPr id="170" name="Line 12"/>
          <p:cNvSpPr/>
          <p:nvPr/>
        </p:nvSpPr>
        <p:spPr>
          <a:xfrm>
            <a:off x="8824680" y="3796560"/>
            <a:ext cx="900000" cy="36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172" name="CustomShape 2"/>
          <p:cNvSpPr/>
          <p:nvPr/>
        </p:nvSpPr>
        <p:spPr>
          <a:xfrm>
            <a:off x="2106000" y="2168280"/>
            <a:ext cx="1754280" cy="165636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173" name="CustomShape 3"/>
          <p:cNvSpPr/>
          <p:nvPr/>
        </p:nvSpPr>
        <p:spPr>
          <a:xfrm>
            <a:off x="2784240" y="3292920"/>
            <a:ext cx="1754280" cy="165636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174" name="CustomShape 4"/>
          <p:cNvSpPr/>
          <p:nvPr/>
        </p:nvSpPr>
        <p:spPr>
          <a:xfrm>
            <a:off x="1432440" y="3292920"/>
            <a:ext cx="1754280" cy="165636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175" name="CustomShape 5"/>
          <p:cNvSpPr/>
          <p:nvPr/>
        </p:nvSpPr>
        <p:spPr>
          <a:xfrm>
            <a:off x="263520" y="6411600"/>
            <a:ext cx="7250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Misic and Misic (2014) – Machine-to-Machine Communications: Architectures, Technology, Standards, and Applications.</a:t>
            </a:r>
            <a:endParaRPr b="0" lang="en-US" sz="900" spc="-1" strike="noStrike">
              <a:solidFill>
                <a:srgbClr val="000000"/>
              </a:solidFill>
              <a:latin typeface="Arial"/>
            </a:endParaRPr>
          </a:p>
        </p:txBody>
      </p:sp>
      <p:pic>
        <p:nvPicPr>
          <p:cNvPr id="176" name="" descr=""/>
          <p:cNvPicPr/>
          <p:nvPr/>
        </p:nvPicPr>
        <p:blipFill>
          <a:blip r:embed="rId1"/>
          <a:stretch/>
        </p:blipFill>
        <p:spPr>
          <a:xfrm>
            <a:off x="6068160" y="1600200"/>
            <a:ext cx="4672440" cy="45838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sp>
        <p:nvSpPr>
          <p:cNvPr id="178" name="CustomShape 2"/>
          <p:cNvSpPr/>
          <p:nvPr/>
        </p:nvSpPr>
        <p:spPr>
          <a:xfrm>
            <a:off x="2106000" y="2168280"/>
            <a:ext cx="1754280" cy="165636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179" name="CustomShape 3"/>
          <p:cNvSpPr/>
          <p:nvPr/>
        </p:nvSpPr>
        <p:spPr>
          <a:xfrm>
            <a:off x="2784240" y="3292920"/>
            <a:ext cx="1754280" cy="165636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180" name="CustomShape 4"/>
          <p:cNvSpPr/>
          <p:nvPr/>
        </p:nvSpPr>
        <p:spPr>
          <a:xfrm>
            <a:off x="1432440" y="3292920"/>
            <a:ext cx="1754280" cy="165636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181" name="CustomShape 5"/>
          <p:cNvSpPr/>
          <p:nvPr/>
        </p:nvSpPr>
        <p:spPr>
          <a:xfrm>
            <a:off x="5095440" y="3216240"/>
            <a:ext cx="1476720" cy="419760"/>
          </a:xfrm>
          <a:prstGeom prst="rightArrow">
            <a:avLst>
              <a:gd name="adj1" fmla="val 50000"/>
              <a:gd name="adj2" fmla="val 50000"/>
            </a:avLst>
          </a:prstGeom>
          <a:solidFill>
            <a:schemeClr val="bg1">
              <a:lumMod val="85000"/>
            </a:schemeClr>
          </a:solidFill>
          <a:ln>
            <a:solidFill>
              <a:srgbClr val="6a6a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2" name="CustomShape 6"/>
          <p:cNvSpPr/>
          <p:nvPr/>
        </p:nvSpPr>
        <p:spPr>
          <a:xfrm>
            <a:off x="5557320" y="2802960"/>
            <a:ext cx="346680" cy="414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130" spc="-1" strike="noStrike">
                <a:solidFill>
                  <a:srgbClr val="000000"/>
                </a:solidFill>
                <a:latin typeface="DejaVu Sans"/>
                <a:ea typeface="Roboto Slab"/>
              </a:rPr>
              <a:t>?</a:t>
            </a:r>
            <a:endParaRPr b="0" lang="en-US" sz="2130" spc="-1" strike="noStrike">
              <a:solidFill>
                <a:srgbClr val="000000"/>
              </a:solidFill>
              <a:latin typeface="Arial"/>
            </a:endParaRPr>
          </a:p>
        </p:txBody>
      </p:sp>
      <p:sp>
        <p:nvSpPr>
          <p:cNvPr id="183" name="CustomShape 7"/>
          <p:cNvSpPr/>
          <p:nvPr/>
        </p:nvSpPr>
        <p:spPr>
          <a:xfrm>
            <a:off x="7341480" y="1973880"/>
            <a:ext cx="2896560" cy="2904480"/>
          </a:xfrm>
          <a:prstGeom prst="ellipse">
            <a:avLst/>
          </a:prstGeom>
          <a:solidFill>
            <a:srgbClr val="1e3f68"/>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DejaVu Sans"/>
                <a:ea typeface="Roboto Slab"/>
              </a:rPr>
              <a:t>M2X Economy</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pic>
        <p:nvPicPr>
          <p:cNvPr id="185" name="Grafik 2" descr=""/>
          <p:cNvPicPr/>
          <p:nvPr/>
        </p:nvPicPr>
        <p:blipFill>
          <a:blip r:embed="rId1"/>
          <a:stretch/>
        </p:blipFill>
        <p:spPr>
          <a:xfrm>
            <a:off x="3529080" y="764640"/>
            <a:ext cx="5127840" cy="58618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M2X Economy – Building Blocks</a:t>
            </a:r>
            <a:endParaRPr b="0" lang="en-US" sz="3000" spc="-1" strike="noStrike">
              <a:solidFill>
                <a:srgbClr val="000000"/>
              </a:solidFill>
              <a:latin typeface="Arial"/>
            </a:endParaRPr>
          </a:p>
        </p:txBody>
      </p:sp>
      <p:sp>
        <p:nvSpPr>
          <p:cNvPr id="187"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18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What are the similarities?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Can we model all steps as a contractual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Why would we want to do that?</a:t>
            </a:r>
            <a:endParaRPr b="0" lang="en-US" sz="1800" spc="-1" strike="noStrike">
              <a:solidFill>
                <a:srgbClr val="000000"/>
              </a:solidFill>
              <a:latin typeface="Arial"/>
            </a:endParaRPr>
          </a:p>
          <a:p>
            <a:pPr marL="9147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19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8"/>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a:t>
            </a:r>
            <a:endParaRPr b="0" lang="en-US" sz="3000" spc="-1" strike="noStrike">
              <a:solidFill>
                <a:srgbClr val="000000"/>
              </a:solidFill>
              <a:latin typeface="Arial"/>
            </a:endParaRPr>
          </a:p>
        </p:txBody>
      </p:sp>
      <p:sp>
        <p:nvSpPr>
          <p:cNvPr id="86" name="CustomShape 19"/>
          <p:cNvSpPr/>
          <p:nvPr/>
        </p:nvSpPr>
        <p:spPr>
          <a:xfrm>
            <a:off x="335520" y="2906640"/>
            <a:ext cx="10743840" cy="149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19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195"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197" name="CustomShape 2"/>
          <p:cNvSpPr/>
          <p:nvPr/>
        </p:nvSpPr>
        <p:spPr>
          <a:xfrm>
            <a:off x="335520" y="2286000"/>
            <a:ext cx="10747080" cy="40172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199" name="CustomShape 2"/>
          <p:cNvSpPr/>
          <p:nvPr/>
        </p:nvSpPr>
        <p:spPr>
          <a:xfrm>
            <a:off x="335520" y="2286000"/>
            <a:ext cx="10747080" cy="40172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 most business cases,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are documents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identify the contracting parties uniquely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service that is offered for some form of compensation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list a set of additional clauses such as service-delivery dates, penalties, etc.</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201"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203"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205"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20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Electronic smart contracts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20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u="sng">
                <a:solidFill>
                  <a:srgbClr val="000000"/>
                </a:solidFill>
                <a:uFillTx/>
                <a:latin typeface="DejaVu Sans"/>
                <a:ea typeface="DejaVu Sans"/>
              </a:rPr>
              <a:t>Electronic smart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211"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20"/>
          <p:cNvSpPr/>
          <p:nvPr/>
        </p:nvSpPr>
        <p:spPr>
          <a:xfrm>
            <a:off x="527400" y="1412640"/>
            <a:ext cx="10365840" cy="1582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3200" spc="-1" strike="noStrike">
              <a:solidFill>
                <a:srgbClr val="000000"/>
              </a:solidFill>
              <a:latin typeface="Arial"/>
            </a:endParaRPr>
          </a:p>
        </p:txBody>
      </p:sp>
      <p:sp>
        <p:nvSpPr>
          <p:cNvPr id="88" name="CustomShape 21"/>
          <p:cNvSpPr/>
          <p:nvPr/>
        </p:nvSpPr>
        <p:spPr>
          <a:xfrm>
            <a:off x="527400" y="2852640"/>
            <a:ext cx="10365840" cy="237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600" spc="-1" strike="noStrike">
              <a:solidFill>
                <a:srgbClr val="000000"/>
              </a:solidFill>
              <a:latin typeface="Arial"/>
              <a:ea typeface="DejaVu Sans"/>
            </a:endParaRPr>
          </a:p>
        </p:txBody>
      </p:sp>
      <p:sp>
        <p:nvSpPr>
          <p:cNvPr id="89" name="PlaceHolder 1"/>
          <p:cNvSpPr>
            <a:spLocks noGrp="1"/>
          </p:cNvSpPr>
          <p:nvPr>
            <p:ph type="title"/>
          </p:nvPr>
        </p:nvSpPr>
        <p:spPr>
          <a:xfrm>
            <a:off x="0" y="685800"/>
            <a:ext cx="10971360" cy="1143720"/>
          </a:xfrm>
          <a:prstGeom prst="rect">
            <a:avLst/>
          </a:prstGeom>
          <a:noFill/>
          <a:ln w="0">
            <a:noFill/>
          </a:ln>
        </p:spPr>
        <p:txBody>
          <a:bodyPr lIns="0" rIns="0" tIns="0" bIns="0" anchor="ctr">
            <a:noAutofit/>
          </a:bodyPr>
          <a:p>
            <a:pPr marL="457200" indent="0" algn="ctr">
              <a:lnSpc>
                <a:spcPct val="125000"/>
              </a:lnSpc>
              <a:buNone/>
              <a:tabLst>
                <a:tab algn="l" pos="0"/>
              </a:tabLst>
            </a:pPr>
            <a:r>
              <a:rPr b="1" lang="de-DE" sz="2400" spc="-1" strike="noStrike">
                <a:solidFill>
                  <a:srgbClr val="127622"/>
                </a:solidFill>
                <a:latin typeface="Arial"/>
                <a:ea typeface="Noto Sans CJK SC"/>
              </a:rPr>
              <a:t>    </a:t>
            </a:r>
            <a:r>
              <a:rPr b="1" lang="de-DE" sz="2400" spc="-1" strike="noStrike">
                <a:solidFill>
                  <a:srgbClr val="127622"/>
                </a:solidFill>
                <a:latin typeface="Arial"/>
                <a:ea typeface="Noto Sans CJK SC"/>
              </a:rPr>
              <a:t>Smart Metal Piece Sorting Using AI Technology</a:t>
            </a:r>
            <a:endParaRPr b="0" lang="en-US" sz="2400" spc="-1" strike="noStrike">
              <a:solidFill>
                <a:srgbClr val="000000"/>
              </a:solidFill>
              <a:latin typeface="Arial"/>
            </a:endParaRPr>
          </a:p>
        </p:txBody>
      </p:sp>
      <p:sp>
        <p:nvSpPr>
          <p:cNvPr id="90" name="CustomShape 22"/>
          <p:cNvSpPr/>
          <p:nvPr/>
        </p:nvSpPr>
        <p:spPr>
          <a:xfrm>
            <a:off x="527400" y="2896920"/>
            <a:ext cx="10357200" cy="2364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endParaRPr b="0" lang="en-US" sz="1600" spc="-1" strike="noStrike">
              <a:solidFill>
                <a:srgbClr val="000000"/>
              </a:solidFill>
              <a:latin typeface="Arial"/>
            </a:endParaRPr>
          </a:p>
        </p:txBody>
      </p:sp>
      <p:sp>
        <p:nvSpPr>
          <p:cNvPr id="91" name=""/>
          <p:cNvSpPr/>
          <p:nvPr/>
        </p:nvSpPr>
        <p:spPr>
          <a:xfrm>
            <a:off x="1064520" y="1684800"/>
            <a:ext cx="982872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200" spc="-1" strike="noStrike">
                <a:solidFill>
                  <a:srgbClr val="000000"/>
                </a:solidFill>
                <a:latin typeface="DejaVu Sans"/>
                <a:ea typeface="DejaVu Sans"/>
              </a:rPr>
              <a:t>A HiWi position (30-60 hr per month) is now available at the Institute for Software and Systems Engineering at Clausthal University of Technology.</a:t>
            </a:r>
            <a:endParaRPr b="0" lang="en-US" sz="1200" spc="-1" strike="noStrike">
              <a:solidFill>
                <a:srgbClr val="000000"/>
              </a:solidFill>
              <a:latin typeface="Arial"/>
            </a:endParaRPr>
          </a:p>
        </p:txBody>
      </p:sp>
      <p:sp>
        <p:nvSpPr>
          <p:cNvPr id="92" name=""/>
          <p:cNvSpPr/>
          <p:nvPr/>
        </p:nvSpPr>
        <p:spPr>
          <a:xfrm>
            <a:off x="1064520" y="2166840"/>
            <a:ext cx="9490320" cy="68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900" spc="-1" strike="noStrike">
                <a:solidFill>
                  <a:srgbClr val="000000"/>
                </a:solidFill>
                <a:latin typeface="Arial"/>
                <a:ea typeface="DejaVu Sans"/>
              </a:rPr>
              <a:t>In this project, we aim to upgrade a machine by using artificial intelligence to make it smarter. The machine's main task is to identify and sort different metal pieces based on their characteristics, such as size, color, density and etc. By incorporating AI technology, the machine becomes capable of analyzing and categorizing the metal pieces more efficiently and without the presence of manpower.</a:t>
            </a:r>
            <a:endParaRPr b="0" lang="en-US" sz="900" spc="-1" strike="noStrike">
              <a:solidFill>
                <a:srgbClr val="000000"/>
              </a:solidFill>
              <a:latin typeface="Arial"/>
            </a:endParaRPr>
          </a:p>
        </p:txBody>
      </p:sp>
      <p:sp>
        <p:nvSpPr>
          <p:cNvPr id="93" name=""/>
          <p:cNvSpPr/>
          <p:nvPr/>
        </p:nvSpPr>
        <p:spPr>
          <a:xfrm>
            <a:off x="1035000" y="2715120"/>
            <a:ext cx="5485320" cy="71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Your main tasks will be: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Helping us in the development of the AI model</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Helping us in test and evaluation of the model</a:t>
            </a:r>
            <a:endParaRPr b="0" lang="en-US" sz="900" spc="-1" strike="noStrike">
              <a:solidFill>
                <a:srgbClr val="000000"/>
              </a:solidFill>
              <a:latin typeface="Arial"/>
            </a:endParaRPr>
          </a:p>
          <a:p>
            <a:pPr>
              <a:lnSpc>
                <a:spcPct val="100000"/>
              </a:lnSpc>
            </a:pPr>
            <a:endParaRPr b="0" lang="en-US" sz="1500" spc="-1" strike="noStrike">
              <a:solidFill>
                <a:srgbClr val="000000"/>
              </a:solidFill>
              <a:latin typeface="Arial"/>
            </a:endParaRPr>
          </a:p>
        </p:txBody>
      </p:sp>
      <p:sp>
        <p:nvSpPr>
          <p:cNvPr id="94" name=""/>
          <p:cNvSpPr/>
          <p:nvPr/>
        </p:nvSpPr>
        <p:spPr>
          <a:xfrm>
            <a:off x="1035000" y="3200400"/>
            <a:ext cx="5028120" cy="112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Requirements:</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 are passionate about learning new algorithms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 are able to work independently and in a very structured manner, and you quickly grasp new concepts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Your proficiency level in English is at least B2 in spoken and written form</a:t>
            </a:r>
            <a:endParaRPr b="0" lang="en-US" sz="9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
        <p:nvSpPr>
          <p:cNvPr id="95" name=""/>
          <p:cNvSpPr/>
          <p:nvPr/>
        </p:nvSpPr>
        <p:spPr>
          <a:xfrm>
            <a:off x="1035000" y="4056480"/>
            <a:ext cx="5713920" cy="62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ea typeface="DejaVu Sans"/>
              </a:rPr>
              <a:t>Experience in the following areas is desirable: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Proficiency in python language</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Basic understanding of machine/deep learning</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ea typeface="DejaVu Sans"/>
              </a:rPr>
              <a:t>Basic Knowledge of sensor setup, camera configuration, Raspberry Pi, and IoT technologies.</a:t>
            </a:r>
            <a:endParaRPr b="0" lang="en-US" sz="900" spc="-1" strike="noStrike">
              <a:solidFill>
                <a:srgbClr val="000000"/>
              </a:solidFill>
              <a:latin typeface="Arial"/>
            </a:endParaRPr>
          </a:p>
        </p:txBody>
      </p:sp>
      <p:sp>
        <p:nvSpPr>
          <p:cNvPr id="96" name=""/>
          <p:cNvSpPr/>
          <p:nvPr/>
        </p:nvSpPr>
        <p:spPr>
          <a:xfrm>
            <a:off x="1035000" y="4783320"/>
            <a:ext cx="9250920" cy="50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ea typeface="DejaVu Sans"/>
              </a:rPr>
              <a:t>How to Apply: </a:t>
            </a:r>
            <a:r>
              <a:rPr b="0" lang="de-DE" sz="900" spc="-1" strike="noStrike">
                <a:solidFill>
                  <a:srgbClr val="000000"/>
                </a:solidFill>
                <a:latin typeface="Arial"/>
                <a:ea typeface="DejaVu Sans"/>
              </a:rPr>
              <a:t>Please send your resume, along with a brief cover letter outlining your relevant experience and interest, to → Benjamin.leiding@tu-clausthal.de</a:t>
            </a:r>
            <a:endParaRPr b="0" lang="en-US" sz="900" spc="-1" strike="noStrike">
              <a:solidFill>
                <a:srgbClr val="000000"/>
              </a:solidFill>
              <a:latin typeface="Arial"/>
            </a:endParaRPr>
          </a:p>
        </p:txBody>
      </p:sp>
      <p:sp>
        <p:nvSpPr>
          <p:cNvPr id="97" name=""/>
          <p:cNvSpPr/>
          <p:nvPr/>
        </p:nvSpPr>
        <p:spPr>
          <a:xfrm>
            <a:off x="1035000" y="5226840"/>
            <a:ext cx="8914320" cy="715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ea typeface="DejaVu Sans"/>
              </a:rPr>
              <a:t>Note:</a:t>
            </a:r>
            <a:r>
              <a:rPr b="0" lang="de-DE" sz="900" spc="-1" strike="noStrike">
                <a:solidFill>
                  <a:srgbClr val="000000"/>
                </a:solidFill>
                <a:latin typeface="Arial"/>
                <a:ea typeface="DejaVu Sans"/>
              </a:rPr>
              <a:t>The HiWi position is open to students currently enrolled at TU Clausthal University or any other universities. </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a:p>
            <a:pPr>
              <a:lnSpc>
                <a:spcPct val="100000"/>
              </a:lnSpc>
            </a:pPr>
            <a:r>
              <a:rPr b="0" lang="de-DE" sz="900" spc="-1" strike="noStrike">
                <a:solidFill>
                  <a:srgbClr val="000000"/>
                </a:solidFill>
                <a:latin typeface="Arial"/>
                <a:ea typeface="DejaVu Sans"/>
              </a:rPr>
              <a:t>                 </a:t>
            </a:r>
            <a:r>
              <a:rPr b="0" lang="de-DE" sz="900" spc="-1" strike="noStrike">
                <a:solidFill>
                  <a:srgbClr val="000000"/>
                </a:solidFill>
                <a:latin typeface="Arial"/>
                <a:ea typeface="DejaVu Sans"/>
              </a:rPr>
              <a:t>The project duration and working hours are flexible to accommodate you academic commitments.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213"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Enables Smart Contracts:</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On-chain programs → State changes stored on-chain</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deterministic and auditable execution of programs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sp>
        <p:nvSpPr>
          <p:cNvPr id="215" name="CustomShape 2"/>
          <p:cNvSpPr/>
          <p:nvPr/>
        </p:nvSpPr>
        <p:spPr>
          <a:xfrm>
            <a:off x="263520" y="5944680"/>
            <a:ext cx="10570320" cy="914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216" name="Grafik 11" descr=""/>
          <p:cNvPicPr/>
          <p:nvPr/>
        </p:nvPicPr>
        <p:blipFill>
          <a:blip r:embed="rId1"/>
          <a:stretch/>
        </p:blipFill>
        <p:spPr>
          <a:xfrm>
            <a:off x="896400" y="1303200"/>
            <a:ext cx="9625680" cy="46216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Preparatory Stage</a:t>
            </a:r>
            <a:endParaRPr b="0" lang="en-US" sz="2400" spc="-1" strike="noStrike">
              <a:solidFill>
                <a:srgbClr val="000000"/>
              </a:solidFill>
              <a:latin typeface="Arial"/>
            </a:endParaRPr>
          </a:p>
        </p:txBody>
      </p:sp>
      <p:sp>
        <p:nvSpPr>
          <p:cNvPr id="218"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Select contract based on pre-configured templates provided by a corresponding business hub, e.g., blockchain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Collect entity-related information: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Identifiers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Wallet addresses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Jurisdiction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Specify contract conditions: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 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Final destination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Vehicle size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Departure/arrival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220"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n case the entities </a:t>
            </a:r>
            <a:r>
              <a:rPr b="0" lang="en-US" sz="1800" spc="-1" strike="noStrike" u="sng">
                <a:solidFill>
                  <a:srgbClr val="ffffff"/>
                </a:solidFill>
                <a:uFillTx/>
                <a:latin typeface="DejaVu Sans"/>
                <a:ea typeface="DejaVu Sans"/>
              </a:rPr>
              <a:t>agree</a:t>
            </a:r>
            <a:r>
              <a:rPr b="0" lang="en-US" sz="1800" spc="-1" strike="noStrike">
                <a:solidFill>
                  <a:srgbClr val="ffffff"/>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In case </a:t>
            </a:r>
            <a:r>
              <a:rPr b="0" lang="en-US" sz="1800" spc="-1" strike="noStrike" u="sng">
                <a:solidFill>
                  <a:srgbClr val="ffffff"/>
                </a:solidFill>
                <a:uFillTx/>
                <a:latin typeface="DejaVu Sans"/>
                <a:ea typeface="DejaVu Sans"/>
              </a:rPr>
              <a:t>no agreement</a:t>
            </a:r>
            <a:r>
              <a:rPr b="0" lang="en-US" sz="1800" spc="-1" strike="noStrike">
                <a:solidFill>
                  <a:srgbClr val="ffffff"/>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222"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the entities </a:t>
            </a:r>
            <a:r>
              <a:rPr b="0" lang="en-US" sz="1800" spc="-1" strike="noStrike" u="sng">
                <a:solidFill>
                  <a:srgbClr val="000000"/>
                </a:solidFill>
                <a:uFillTx/>
                <a:latin typeface="DejaVu Sans"/>
                <a:ea typeface="DejaVu Sans"/>
              </a:rPr>
              <a:t>agree</a:t>
            </a:r>
            <a:r>
              <a:rPr b="0" lang="en-US" sz="1800" spc="-1" strike="noStrike">
                <a:solidFill>
                  <a:srgbClr val="000000"/>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a:t>
            </a:r>
            <a:r>
              <a:rPr b="0" lang="en-US" sz="1800" spc="-1" strike="noStrike" u="sng">
                <a:solidFill>
                  <a:srgbClr val="000000"/>
                </a:solidFill>
                <a:uFillTx/>
                <a:latin typeface="DejaVu Sans"/>
                <a:ea typeface="DejaVu Sans"/>
              </a:rPr>
              <a:t>no agreement</a:t>
            </a:r>
            <a:r>
              <a:rPr b="0" lang="en-US" sz="1800" spc="-1" strike="noStrike">
                <a:solidFill>
                  <a:srgbClr val="000000"/>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1-to-1</a:t>
            </a:r>
            <a:endParaRPr b="0" lang="en-US" sz="2400" spc="-1" strike="noStrike">
              <a:solidFill>
                <a:srgbClr val="000000"/>
              </a:solidFill>
              <a:latin typeface="Arial"/>
            </a:endParaRPr>
          </a:p>
        </p:txBody>
      </p:sp>
      <p:sp>
        <p:nvSpPr>
          <p:cNvPr id="224" name="CustomShape 2"/>
          <p:cNvSpPr/>
          <p:nvPr/>
        </p:nvSpPr>
        <p:spPr>
          <a:xfrm>
            <a:off x="263520" y="6192000"/>
            <a:ext cx="977004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225" name="" descr=""/>
          <p:cNvPicPr/>
          <p:nvPr/>
        </p:nvPicPr>
        <p:blipFill>
          <a:blip r:embed="rId1"/>
          <a:stretch/>
        </p:blipFill>
        <p:spPr>
          <a:xfrm>
            <a:off x="2940480" y="1391400"/>
            <a:ext cx="5974200" cy="47998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1-to-Many</a:t>
            </a:r>
            <a:endParaRPr b="0" lang="en-US" sz="2400" spc="-1" strike="noStrike">
              <a:solidFill>
                <a:srgbClr val="000000"/>
              </a:solidFill>
              <a:latin typeface="Arial"/>
            </a:endParaRPr>
          </a:p>
        </p:txBody>
      </p:sp>
      <p:sp>
        <p:nvSpPr>
          <p:cNvPr id="227" name="CustomShape 2"/>
          <p:cNvSpPr/>
          <p:nvPr/>
        </p:nvSpPr>
        <p:spPr>
          <a:xfrm>
            <a:off x="263520" y="6192000"/>
            <a:ext cx="977004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228" name="" descr=""/>
          <p:cNvPicPr/>
          <p:nvPr/>
        </p:nvPicPr>
        <p:blipFill>
          <a:blip r:embed="rId1"/>
          <a:stretch/>
        </p:blipFill>
        <p:spPr>
          <a:xfrm>
            <a:off x="2286000" y="1464120"/>
            <a:ext cx="6628680" cy="4694760"/>
          </a:xfrm>
          <a:prstGeom prst="rect">
            <a:avLst/>
          </a:prstGeom>
          <a:ln w="0">
            <a:noFill/>
          </a:ln>
        </p:spPr>
      </p:pic>
      <p:sp>
        <p:nvSpPr>
          <p:cNvPr id="229" name=""/>
          <p:cNvSpPr/>
          <p:nvPr/>
        </p:nvSpPr>
        <p:spPr>
          <a:xfrm>
            <a:off x="8992080" y="3839400"/>
            <a:ext cx="2440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231" name="Grafik 11" descr=""/>
          <p:cNvPicPr/>
          <p:nvPr/>
        </p:nvPicPr>
        <p:blipFill>
          <a:blip r:embed="rId1"/>
          <a:stretch/>
        </p:blipFill>
        <p:spPr>
          <a:xfrm>
            <a:off x="896400" y="1303200"/>
            <a:ext cx="9625680" cy="4621680"/>
          </a:xfrm>
          <a:prstGeom prst="rect">
            <a:avLst/>
          </a:prstGeom>
          <a:ln w="0">
            <a:noFill/>
          </a:ln>
        </p:spPr>
      </p:pic>
      <p:sp>
        <p:nvSpPr>
          <p:cNvPr id="232" name="CustomShape 2"/>
          <p:cNvSpPr/>
          <p:nvPr/>
        </p:nvSpPr>
        <p:spPr>
          <a:xfrm>
            <a:off x="263520" y="5965200"/>
            <a:ext cx="10570320" cy="914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Distribution</a:t>
            </a:r>
            <a:endParaRPr b="0" lang="en-US" sz="2400" spc="-1" strike="noStrike">
              <a:solidFill>
                <a:srgbClr val="000000"/>
              </a:solidFill>
              <a:latin typeface="Arial"/>
            </a:endParaRPr>
          </a:p>
        </p:txBody>
      </p:sp>
      <p:sp>
        <p:nvSpPr>
          <p:cNvPr id="234"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smart contract between the involved parties is established and serves as a DGI (distributed governance infrastructure)-coordinating agent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participating entity receives a local contract copy containing the rights and obligations of each party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e.g., transporting the user to the correct location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Obligations are observed by monitoring services or monitors, e.g., IoT-sensors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–Prepare Enactment</a:t>
            </a:r>
            <a:endParaRPr b="0" lang="en-US" sz="2400" spc="-1" strike="noStrike">
              <a:solidFill>
                <a:srgbClr val="000000"/>
              </a:solidFill>
              <a:latin typeface="Arial"/>
            </a:endParaRPr>
          </a:p>
        </p:txBody>
      </p:sp>
      <p:sp>
        <p:nvSpPr>
          <p:cNvPr id="236"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Prepare and provide concrete required process endpoints, e.g., for payment processing</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Creation of communication endpoints so that the services of the partners are able to communicate with each other</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Liveness check of connected services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2"/>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99" name="CustomShape 13"/>
          <p:cNvSpPr/>
          <p:nvPr/>
        </p:nvSpPr>
        <p:spPr>
          <a:xfrm>
            <a:off x="428400" y="1148040"/>
            <a:ext cx="10334880" cy="475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100" name="" descr=""/>
          <p:cNvPicPr/>
          <p:nvPr/>
        </p:nvPicPr>
        <p:blipFill>
          <a:blip r:embed="rId1"/>
          <a:stretch/>
        </p:blipFill>
        <p:spPr>
          <a:xfrm>
            <a:off x="2208600" y="1170360"/>
            <a:ext cx="7509960" cy="54676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Governance</a:t>
            </a:r>
            <a:endParaRPr b="0" lang="en-US" sz="2400" spc="-1" strike="noStrike">
              <a:solidFill>
                <a:srgbClr val="000000"/>
              </a:solidFill>
              <a:latin typeface="Arial"/>
            </a:endParaRPr>
          </a:p>
        </p:txBody>
      </p:sp>
      <p:sp>
        <p:nvSpPr>
          <p:cNvPr id="238" name="CustomShape 2"/>
          <p:cNvSpPr/>
          <p:nvPr/>
        </p:nvSpPr>
        <p:spPr>
          <a:xfrm>
            <a:off x="263520" y="6242400"/>
            <a:ext cx="863676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    </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Kutvonen et al. (2012) – Inter-Enterprise Business Transaction Management in Open Service Ecosystems</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pic>
        <p:nvPicPr>
          <p:cNvPr id="239" name="Grafik 11" descr=""/>
          <p:cNvPicPr/>
          <p:nvPr/>
        </p:nvPicPr>
        <p:blipFill>
          <a:blip r:embed="rId1"/>
          <a:stretch/>
        </p:blipFill>
        <p:spPr>
          <a:xfrm>
            <a:off x="2862720" y="1377360"/>
            <a:ext cx="6460560" cy="46591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Enactment</a:t>
            </a:r>
            <a:endParaRPr b="0" lang="en-US" sz="2400" spc="-1" strike="noStrike">
              <a:solidFill>
                <a:srgbClr val="000000"/>
              </a:solidFill>
              <a:latin typeface="Arial"/>
            </a:endParaRPr>
          </a:p>
        </p:txBody>
      </p:sp>
      <p:sp>
        <p:nvSpPr>
          <p:cNvPr id="24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Pick up the user and transport the user to the final destination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 contract obligations and check for violations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243" name="Grafik 11" descr=""/>
          <p:cNvPicPr/>
          <p:nvPr/>
        </p:nvPicPr>
        <p:blipFill>
          <a:blip r:embed="rId1"/>
          <a:stretch/>
        </p:blipFill>
        <p:spPr>
          <a:xfrm>
            <a:off x="896400" y="1303200"/>
            <a:ext cx="9625680" cy="4621680"/>
          </a:xfrm>
          <a:prstGeom prst="rect">
            <a:avLst/>
          </a:prstGeom>
          <a:ln w="0">
            <a:noFill/>
          </a:ln>
        </p:spPr>
      </p:pic>
      <p:sp>
        <p:nvSpPr>
          <p:cNvPr id="244" name="CustomShape 2"/>
          <p:cNvSpPr/>
          <p:nvPr/>
        </p:nvSpPr>
        <p:spPr>
          <a:xfrm>
            <a:off x="263520" y="5965200"/>
            <a:ext cx="10570320" cy="914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246"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Two options: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Immediate rollback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248"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Two options: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Immediate rollback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Termination</a:t>
            </a:r>
            <a:endParaRPr b="0" lang="en-US" sz="2400" spc="-1" strike="noStrike">
              <a:solidFill>
                <a:srgbClr val="000000"/>
              </a:solidFill>
              <a:latin typeface="Arial"/>
            </a:endParaRPr>
          </a:p>
        </p:txBody>
      </p:sp>
      <p:sp>
        <p:nvSpPr>
          <p:cNvPr id="250"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 terminates, or expires either after the user arrives at the final destination, or when the contract is prematurely terminated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Dismantle DGI and everything that was setup before the enactment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252" name="Grafik 11" descr=""/>
          <p:cNvPicPr/>
          <p:nvPr/>
        </p:nvPicPr>
        <p:blipFill>
          <a:blip r:embed="rId1"/>
          <a:stretch/>
        </p:blipFill>
        <p:spPr>
          <a:xfrm>
            <a:off x="896400" y="1303200"/>
            <a:ext cx="9625680" cy="4621680"/>
          </a:xfrm>
          <a:prstGeom prst="rect">
            <a:avLst/>
          </a:prstGeom>
          <a:ln w="0">
            <a:noFill/>
          </a:ln>
        </p:spPr>
      </p:pic>
      <p:sp>
        <p:nvSpPr>
          <p:cNvPr id="253" name="CustomShape 2"/>
          <p:cNvSpPr/>
          <p:nvPr/>
        </p:nvSpPr>
        <p:spPr>
          <a:xfrm>
            <a:off x="263520" y="5965200"/>
            <a:ext cx="10570320" cy="914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256"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258"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4"/>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102" name="CustomShape 15"/>
          <p:cNvSpPr/>
          <p:nvPr/>
        </p:nvSpPr>
        <p:spPr>
          <a:xfrm>
            <a:off x="428400" y="1148040"/>
            <a:ext cx="10334880" cy="475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103" name="" descr=""/>
          <p:cNvPicPr/>
          <p:nvPr/>
        </p:nvPicPr>
        <p:blipFill>
          <a:blip r:embed="rId1"/>
          <a:stretch/>
        </p:blipFill>
        <p:spPr>
          <a:xfrm>
            <a:off x="2228400" y="1148040"/>
            <a:ext cx="8930160" cy="57355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260"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262"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264"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Why Blockchain Technology?</a:t>
            </a:r>
            <a:endParaRPr b="0" lang="en-US" sz="3000" spc="-1" strike="noStrike">
              <a:solidFill>
                <a:srgbClr val="000000"/>
              </a:solidFill>
              <a:latin typeface="Arial"/>
            </a:endParaRPr>
          </a:p>
        </p:txBody>
      </p:sp>
      <p:sp>
        <p:nvSpPr>
          <p:cNvPr id="266"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268"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270"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272" name="CustomShape 2"/>
          <p:cNvSpPr/>
          <p:nvPr/>
        </p:nvSpPr>
        <p:spPr>
          <a:xfrm>
            <a:off x="335520" y="1828800"/>
            <a:ext cx="10747080" cy="44744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Decentralized, distributed, open and interoperable ecosystem without lock-in effects instead of silo-like oligopoly structures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M2x Economy → Circular Economy (2.0)</a:t>
            </a:r>
            <a:endParaRPr b="0" lang="en-US" sz="3000" spc="-1" strike="noStrike">
              <a:solidFill>
                <a:srgbClr val="000000"/>
              </a:solidFill>
              <a:latin typeface="Arial"/>
            </a:endParaRPr>
          </a:p>
        </p:txBody>
      </p:sp>
      <p:sp>
        <p:nvSpPr>
          <p:cNvPr id="274"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276"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a:t>
            </a:r>
            <a:endParaRPr b="0" lang="en-US" sz="1800" spc="-1" strike="noStrike">
              <a:solidFill>
                <a:srgbClr val="000000"/>
              </a:solidFill>
              <a:latin typeface="Arial"/>
            </a:endParaRPr>
          </a:p>
          <a:p>
            <a:pPr marL="457560">
              <a:lnSpc>
                <a:spcPct val="100000"/>
              </a:lnSpc>
              <a:spcBef>
                <a:spcPts val="360"/>
              </a:spcBef>
            </a:pPr>
            <a:r>
              <a:rPr b="0" lang="en-US" sz="1800" spc="-1" strike="noStrike" u="sng">
                <a:solidFill>
                  <a:srgbClr val="000000"/>
                </a:solidFill>
                <a:uFillTx/>
                <a:latin typeface="DejaVu Sans"/>
                <a:ea typeface="DejaVu Sans"/>
              </a:rPr>
              <a:t>reflects a lack of sufficiently developed technologies</a:t>
            </a:r>
            <a:r>
              <a:rPr b="0" lang="en-US" sz="1800" spc="-1" strike="noStrike">
                <a:solidFill>
                  <a:srgbClr val="000000"/>
                </a:solidFill>
                <a:latin typeface="DejaVu Sans"/>
                <a:ea typeface="DejaVu Sans"/>
              </a:rPr>
              <a:t> that express themselves within the 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Or, more precisely – difficulties of the stakeholders in combining the technologies              that are required to enable the 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
        <p:nvSpPr>
          <p:cNvPr id="277" name="CustomShape 3"/>
          <p:cNvSpPr/>
          <p:nvPr/>
        </p:nvSpPr>
        <p:spPr>
          <a:xfrm>
            <a:off x="263520" y="6411600"/>
            <a:ext cx="6474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a:t>
            </a:r>
            <a:endParaRPr b="0" lang="en-US" sz="2400" spc="-1" strike="noStrike">
              <a:solidFill>
                <a:srgbClr val="000000"/>
              </a:solidFill>
              <a:latin typeface="Arial"/>
            </a:endParaRPr>
          </a:p>
        </p:txBody>
      </p:sp>
      <p:pic>
        <p:nvPicPr>
          <p:cNvPr id="279" name="" descr=""/>
          <p:cNvPicPr/>
          <p:nvPr/>
        </p:nvPicPr>
        <p:blipFill>
          <a:blip r:embed="rId1"/>
          <a:stretch/>
        </p:blipFill>
        <p:spPr>
          <a:xfrm>
            <a:off x="2244960" y="1007280"/>
            <a:ext cx="6891480" cy="5157720"/>
          </a:xfrm>
          <a:prstGeom prst="rect">
            <a:avLst/>
          </a:prstGeom>
          <a:ln w="0">
            <a:noFill/>
          </a:ln>
        </p:spPr>
      </p:pic>
      <p:sp>
        <p:nvSpPr>
          <p:cNvPr id="280" name="CustomShape 2"/>
          <p:cNvSpPr/>
          <p:nvPr/>
        </p:nvSpPr>
        <p:spPr>
          <a:xfrm>
            <a:off x="263520" y="6411960"/>
            <a:ext cx="6467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Walter R. Stahel (2019) – The Circular Economy: A User’s Guide.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6"/>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solidFill>
                <a:srgbClr val="000000"/>
              </a:solidFill>
              <a:latin typeface="Arial"/>
            </a:endParaRPr>
          </a:p>
        </p:txBody>
      </p:sp>
      <p:sp>
        <p:nvSpPr>
          <p:cNvPr id="105" name="CustomShape 17"/>
          <p:cNvSpPr/>
          <p:nvPr/>
        </p:nvSpPr>
        <p:spPr>
          <a:xfrm>
            <a:off x="335520" y="2906640"/>
            <a:ext cx="10743840" cy="149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What‘S next?</a:t>
            </a:r>
            <a:endParaRPr b="0" lang="en-US" sz="3000" spc="-1" strike="noStrike">
              <a:solidFill>
                <a:srgbClr val="000000"/>
              </a:solidFill>
              <a:latin typeface="Arial"/>
            </a:endParaRPr>
          </a:p>
        </p:txBody>
      </p:sp>
      <p:sp>
        <p:nvSpPr>
          <p:cNvPr id="282" name="CustomShape 2"/>
          <p:cNvSpPr/>
          <p:nvPr/>
        </p:nvSpPr>
        <p:spPr>
          <a:xfrm>
            <a:off x="335520" y="2906640"/>
            <a:ext cx="10746720" cy="14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284"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285" name="Grafik 15" descr=""/>
          <p:cNvPicPr/>
          <p:nvPr/>
        </p:nvPicPr>
        <p:blipFill>
          <a:blip r:embed="rId1"/>
          <a:stretch/>
        </p:blipFill>
        <p:spPr>
          <a:xfrm>
            <a:off x="2730600" y="2716200"/>
            <a:ext cx="313920" cy="3574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28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288" name="Grafik 15" descr=""/>
          <p:cNvPicPr/>
          <p:nvPr/>
        </p:nvPicPr>
        <p:blipFill>
          <a:blip r:embed="rId1"/>
          <a:stretch/>
        </p:blipFill>
        <p:spPr>
          <a:xfrm>
            <a:off x="2730600" y="2716200"/>
            <a:ext cx="313920" cy="357480"/>
          </a:xfrm>
          <a:prstGeom prst="rect">
            <a:avLst/>
          </a:prstGeom>
          <a:ln w="0">
            <a:noFill/>
          </a:ln>
        </p:spPr>
      </p:pic>
      <p:pic>
        <p:nvPicPr>
          <p:cNvPr id="289" name="Grafik 16" descr=""/>
          <p:cNvPicPr/>
          <p:nvPr/>
        </p:nvPicPr>
        <p:blipFill>
          <a:blip r:embed="rId2"/>
          <a:stretch/>
        </p:blipFill>
        <p:spPr>
          <a:xfrm>
            <a:off x="1103760" y="3079440"/>
            <a:ext cx="313920" cy="3574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29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292" name="Grafik 15" descr=""/>
          <p:cNvPicPr/>
          <p:nvPr/>
        </p:nvPicPr>
        <p:blipFill>
          <a:blip r:embed="rId1"/>
          <a:stretch/>
        </p:blipFill>
        <p:spPr>
          <a:xfrm>
            <a:off x="2730600" y="2716200"/>
            <a:ext cx="313920" cy="357480"/>
          </a:xfrm>
          <a:prstGeom prst="rect">
            <a:avLst/>
          </a:prstGeom>
          <a:ln w="0">
            <a:noFill/>
          </a:ln>
        </p:spPr>
      </p:pic>
      <p:pic>
        <p:nvPicPr>
          <p:cNvPr id="293" name="Grafik 16" descr=""/>
          <p:cNvPicPr/>
          <p:nvPr/>
        </p:nvPicPr>
        <p:blipFill>
          <a:blip r:embed="rId2"/>
          <a:stretch/>
        </p:blipFill>
        <p:spPr>
          <a:xfrm>
            <a:off x="1103760" y="3079440"/>
            <a:ext cx="313920" cy="357480"/>
          </a:xfrm>
          <a:prstGeom prst="rect">
            <a:avLst/>
          </a:prstGeom>
          <a:ln w="0">
            <a:noFill/>
          </a:ln>
        </p:spPr>
      </p:pic>
      <p:pic>
        <p:nvPicPr>
          <p:cNvPr id="294" name="Grafik 17" descr=""/>
          <p:cNvPicPr/>
          <p:nvPr/>
        </p:nvPicPr>
        <p:blipFill>
          <a:blip r:embed="rId3"/>
          <a:stretch/>
        </p:blipFill>
        <p:spPr>
          <a:xfrm>
            <a:off x="6815880" y="3429000"/>
            <a:ext cx="313920" cy="35748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296"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297" name="Grafik 15" descr=""/>
          <p:cNvPicPr/>
          <p:nvPr/>
        </p:nvPicPr>
        <p:blipFill>
          <a:blip r:embed="rId1"/>
          <a:stretch/>
        </p:blipFill>
        <p:spPr>
          <a:xfrm>
            <a:off x="2730600" y="2716200"/>
            <a:ext cx="313920" cy="357480"/>
          </a:xfrm>
          <a:prstGeom prst="rect">
            <a:avLst/>
          </a:prstGeom>
          <a:ln w="0">
            <a:noFill/>
          </a:ln>
        </p:spPr>
      </p:pic>
      <p:pic>
        <p:nvPicPr>
          <p:cNvPr id="298" name="Grafik 16" descr=""/>
          <p:cNvPicPr/>
          <p:nvPr/>
        </p:nvPicPr>
        <p:blipFill>
          <a:blip r:embed="rId2"/>
          <a:stretch/>
        </p:blipFill>
        <p:spPr>
          <a:xfrm>
            <a:off x="1103760" y="3079440"/>
            <a:ext cx="313920" cy="357480"/>
          </a:xfrm>
          <a:prstGeom prst="rect">
            <a:avLst/>
          </a:prstGeom>
          <a:ln w="0">
            <a:noFill/>
          </a:ln>
        </p:spPr>
      </p:pic>
      <p:pic>
        <p:nvPicPr>
          <p:cNvPr id="299" name="Grafik 17" descr=""/>
          <p:cNvPicPr/>
          <p:nvPr/>
        </p:nvPicPr>
        <p:blipFill>
          <a:blip r:embed="rId3"/>
          <a:stretch/>
        </p:blipFill>
        <p:spPr>
          <a:xfrm>
            <a:off x="6815880" y="3429000"/>
            <a:ext cx="313920" cy="3574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301" name="CustomShape 2"/>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Further Resources</a:t>
            </a:r>
            <a:endParaRPr b="0" lang="en-US" sz="2400" spc="-1" strike="noStrike">
              <a:solidFill>
                <a:srgbClr val="000000"/>
              </a:solidFill>
              <a:latin typeface="Arial"/>
            </a:endParaRPr>
          </a:p>
        </p:txBody>
      </p:sp>
      <p:sp>
        <p:nvSpPr>
          <p:cNvPr id="303"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P. Sharma, A. Norta, “The Machine-to-Everything (M2X) Economy: Business Enactments, Collaborations, and e-Governance”, Future Internet 13.12 (2021): 319.</a:t>
            </a: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“The M2X Economy – Concepts for Business Interactions, Transactions and Collaborations Among Autonomous Smart Devices”, PhD Thesis, University of Göttingen, Göttingen, Germany, 2020. –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Data-Driven Smart Circular Economy Framework </a:t>
            </a:r>
            <a:endParaRPr b="0" lang="en-US" sz="2400" spc="-1" strike="noStrike">
              <a:solidFill>
                <a:srgbClr val="000000"/>
              </a:solidFill>
              <a:latin typeface="Arial"/>
            </a:endParaRPr>
          </a:p>
        </p:txBody>
      </p:sp>
      <p:sp>
        <p:nvSpPr>
          <p:cNvPr id="107" name="CustomShape 2"/>
          <p:cNvSpPr/>
          <p:nvPr/>
        </p:nvSpPr>
        <p:spPr>
          <a:xfrm>
            <a:off x="263520" y="6411600"/>
            <a:ext cx="9791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Kristoffersen et al. (2020) – The smart circular economy: A digital-enabled circular strategies framework for manufacturing companies. </a:t>
            </a:r>
            <a:endParaRPr b="0" lang="en-US" sz="900" spc="-1" strike="noStrike">
              <a:solidFill>
                <a:srgbClr val="000000"/>
              </a:solidFill>
              <a:latin typeface="Arial"/>
            </a:endParaRPr>
          </a:p>
        </p:txBody>
      </p:sp>
      <p:pic>
        <p:nvPicPr>
          <p:cNvPr id="108" name="" descr=""/>
          <p:cNvPicPr/>
          <p:nvPr/>
        </p:nvPicPr>
        <p:blipFill>
          <a:blip r:embed="rId1"/>
          <a:stretch/>
        </p:blipFill>
        <p:spPr>
          <a:xfrm>
            <a:off x="470880" y="1371600"/>
            <a:ext cx="10951560" cy="47930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110" name="CustomShape 2"/>
          <p:cNvSpPr/>
          <p:nvPr/>
        </p:nvSpPr>
        <p:spPr>
          <a:xfrm>
            <a:off x="335520" y="2091600"/>
            <a:ext cx="10739520" cy="2959200"/>
          </a:xfrm>
          <a:prstGeom prst="rect">
            <a:avLst/>
          </a:prstGeom>
          <a:noFill/>
          <a:ln w="0">
            <a:noFill/>
          </a:ln>
        </p:spPr>
        <p:style>
          <a:lnRef idx="0"/>
          <a:fillRef idx="0"/>
          <a:effectRef idx="0"/>
          <a:fontRef idx="minor"/>
        </p:style>
        <p:txBody>
          <a:bodyPr lIns="90000" rIns="90000" tIns="45000" bIns="45000" anchor="t">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111" name="CustomShape 3"/>
          <p:cNvSpPr/>
          <p:nvPr/>
        </p:nvSpPr>
        <p:spPr>
          <a:xfrm>
            <a:off x="263520" y="6411600"/>
            <a:ext cx="6467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284</TotalTime>
  <Application>LibreOffice/7.6.5.2$Linux_X86_64 LibreOffice_project/60$Build-2</Application>
  <AppVersion>15.0000</AppVersion>
  <Words>3765</Words>
  <Paragraphs>473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2024-04-15T11:22:25Z</cp:lastPrinted>
  <dcterms:modified xsi:type="dcterms:W3CDTF">2024-04-15T11:22:52Z</dcterms:modified>
  <cp:revision>3665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70</vt:i4>
  </property>
</Properties>
</file>